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476" r:id="rId2"/>
    <p:sldId id="477" r:id="rId3"/>
    <p:sldId id="478" r:id="rId4"/>
    <p:sldId id="483" r:id="rId5"/>
    <p:sldId id="431" r:id="rId6"/>
    <p:sldId id="484" r:id="rId7"/>
    <p:sldId id="482" r:id="rId8"/>
    <p:sldId id="485" r:id="rId9"/>
    <p:sldId id="541" r:id="rId10"/>
    <p:sldId id="54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BCFF"/>
    <a:srgbClr val="DA8200"/>
    <a:srgbClr val="990033"/>
    <a:srgbClr val="FF3B7C"/>
    <a:srgbClr val="CC0044"/>
    <a:srgbClr val="700015"/>
    <a:srgbClr val="0156FF"/>
    <a:srgbClr val="002B82"/>
    <a:srgbClr val="860086"/>
    <a:srgbClr val="FF3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94660"/>
  </p:normalViewPr>
  <p:slideViewPr>
    <p:cSldViewPr>
      <p:cViewPr varScale="1">
        <p:scale>
          <a:sx n="108" d="100"/>
          <a:sy n="108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98111420159666"/>
          <c:y val="2.6258413805722886E-2"/>
          <c:w val="0.53753241207326163"/>
          <c:h val="0.89633054174002291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explosion val="15"/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3FD-42F4-980B-C49DDA729DD8}"/>
              </c:ext>
            </c:extLst>
          </c:dPt>
          <c:dPt>
            <c:idx val="1"/>
            <c:bubble3D val="0"/>
            <c:explosion val="8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3FD-42F4-980B-C49DDA729DD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72D7050-26A9-4542-A90B-DA39D97A3B54}" type="VALUE">
                      <a:rPr lang="en-US">
                        <a:solidFill>
                          <a:srgbClr val="0070C0"/>
                        </a:solidFill>
                      </a:rPr>
                      <a:pPr/>
                      <a:t>[ЗНАЧЕНИЕ]</a:t>
                    </a:fld>
                    <a:endParaRPr lang="en-US" baseline="0" dirty="0">
                      <a:solidFill>
                        <a:srgbClr val="0070C0"/>
                      </a:solidFill>
                    </a:endParaRPr>
                  </a:p>
                  <a:p>
                    <a:fld id="{FEDBCD6B-EA78-4D8F-8497-A83F2A14FA1E}" type="PERCENTAGE">
                      <a:rPr lang="en-US">
                        <a:solidFill>
                          <a:srgbClr val="0070C0"/>
                        </a:solidFill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dLblPos val="outEnd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3FD-42F4-980B-C49DDA729DD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26E6318-A5C6-447B-B2FC-8330A66E33D6}" type="VALUE">
                      <a:rPr lang="en-US">
                        <a:solidFill>
                          <a:srgbClr val="C00000"/>
                        </a:solidFill>
                      </a:rPr>
                      <a:pPr/>
                      <a:t>[ЗНАЧЕНИЕ]</a:t>
                    </a:fld>
                    <a:endParaRPr lang="en-US" baseline="0" dirty="0">
                      <a:solidFill>
                        <a:srgbClr val="C00000"/>
                      </a:solidFill>
                    </a:endParaRPr>
                  </a:p>
                  <a:p>
                    <a:fld id="{2D5E0D0D-C634-48C8-A2FD-3B27AF098070}" type="PERCENTAGE">
                      <a:rPr lang="en-US">
                        <a:solidFill>
                          <a:srgbClr val="C00000"/>
                        </a:solidFill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dLblPos val="outEnd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3FD-42F4-980B-C49DDA729DD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Anketi Yanıtlayan Mezunlar</c:v>
                </c:pt>
                <c:pt idx="1">
                  <c:v>Ulaşılmayanlar</c:v>
                </c:pt>
              </c:strCache>
            </c:strRef>
          </c:cat>
          <c:val>
            <c:numRef>
              <c:f>Sayfa1!$B$2:$B$3</c:f>
              <c:numCache>
                <c:formatCode>#,##0</c:formatCode>
                <c:ptCount val="2"/>
                <c:pt idx="0">
                  <c:v>420</c:v>
                </c:pt>
                <c:pt idx="1">
                  <c:v>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3FD-42F4-980B-C49DDA729DD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8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24798831873E-2"/>
          <c:y val="0.87658007937484295"/>
          <c:w val="0.92362083776405801"/>
          <c:h val="0.10766487234172328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98111420159666"/>
          <c:y val="2.6258413805722886E-2"/>
          <c:w val="0.53753241207326163"/>
          <c:h val="0.89633054174002291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explosion val="15"/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482-4B80-9B90-9DA35BBA86D4}"/>
              </c:ext>
            </c:extLst>
          </c:dPt>
          <c:dPt>
            <c:idx val="1"/>
            <c:bubble3D val="0"/>
            <c:explosion val="8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482-4B80-9B90-9DA35BBA86D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72D7050-26A9-4542-A90B-DA39D97A3B54}" type="VALUE">
                      <a:rPr lang="en-US">
                        <a:solidFill>
                          <a:srgbClr val="0070C0"/>
                        </a:solidFill>
                      </a:rPr>
                      <a:pPr/>
                      <a:t>[ЗНАЧЕНИЕ]</a:t>
                    </a:fld>
                    <a:endParaRPr lang="en-US" baseline="0" dirty="0">
                      <a:solidFill>
                        <a:srgbClr val="0070C0"/>
                      </a:solidFill>
                    </a:endParaRPr>
                  </a:p>
                  <a:p>
                    <a:fld id="{FEDBCD6B-EA78-4D8F-8497-A83F2A14FA1E}" type="PERCENTAGE">
                      <a:rPr lang="en-US">
                        <a:solidFill>
                          <a:srgbClr val="0070C0"/>
                        </a:solidFill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dLblPos val="outEnd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482-4B80-9B90-9DA35BBA86D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26E6318-A5C6-447B-B2FC-8330A66E33D6}" type="VALUE">
                      <a:rPr lang="en-US">
                        <a:solidFill>
                          <a:srgbClr val="C00000"/>
                        </a:solidFill>
                      </a:rPr>
                      <a:pPr/>
                      <a:t>[ЗНАЧЕНИЕ]</a:t>
                    </a:fld>
                    <a:endParaRPr lang="en-US" baseline="0" dirty="0">
                      <a:solidFill>
                        <a:srgbClr val="C00000"/>
                      </a:solidFill>
                    </a:endParaRPr>
                  </a:p>
                  <a:p>
                    <a:fld id="{2D5E0D0D-C634-48C8-A2FD-3B27AF098070}" type="PERCENTAGE">
                      <a:rPr lang="en-US">
                        <a:solidFill>
                          <a:srgbClr val="C00000"/>
                        </a:solidFill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dLblPos val="outEnd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482-4B80-9B90-9DA35BBA86D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Anketi Yanıtlayan Mezunlar</c:v>
                </c:pt>
                <c:pt idx="1">
                  <c:v>Ulaşılmayanlar</c:v>
                </c:pt>
              </c:strCache>
            </c:strRef>
          </c:cat>
          <c:val>
            <c:numRef>
              <c:f>Sayfa1!$B$2:$B$3</c:f>
              <c:numCache>
                <c:formatCode>#,##0</c:formatCode>
                <c:ptCount val="2"/>
                <c:pt idx="0">
                  <c:v>81</c:v>
                </c:pt>
                <c:pt idx="1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82-4B80-9B90-9DA35BBA86D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8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24798831873E-2"/>
          <c:y val="0.87658007937484295"/>
          <c:w val="0.92362083776405801"/>
          <c:h val="0.10766487234172328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302795614183261E-2"/>
          <c:y val="0.1153467600568399"/>
          <c:w val="0.46825754730802921"/>
          <c:h val="0.83546088849803013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GENEL</c:v>
                </c:pt>
              </c:strCache>
            </c:strRef>
          </c:tx>
          <c:explosion val="10"/>
          <c:dLbls>
            <c:dLbl>
              <c:idx val="1"/>
              <c:layout>
                <c:manualLayout>
                  <c:x val="-0.12046573532097415"/>
                  <c:y val="0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CF-4CC2-A6D9-2C643A2FF2D7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4"/>
                <c:pt idx="0">
                  <c:v>İstihdam Edilenler</c:v>
                </c:pt>
                <c:pt idx="1">
                  <c:v>İşsizler</c:v>
                </c:pt>
                <c:pt idx="2">
                  <c:v>Çalışmaya Uygun Olmayanlar (Askerlik, Doğum izin v.s.)</c:v>
                </c:pt>
                <c:pt idx="3">
                  <c:v>Eğitime Devam Edenler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237</c:v>
                </c:pt>
                <c:pt idx="1">
                  <c:v>93</c:v>
                </c:pt>
                <c:pt idx="2">
                  <c:v>25</c:v>
                </c:pt>
                <c:pt idx="3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CF-4CC2-A6D9-2C643A2FF2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259868624807228"/>
          <c:y val="0.11327606993850883"/>
          <c:w val="0.33740131375192761"/>
          <c:h val="0.82178531488337059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bg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302795614183261E-2"/>
          <c:y val="0.1153467600568399"/>
          <c:w val="0.46825754730802921"/>
          <c:h val="0.83546088849803013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GENEL</c:v>
                </c:pt>
              </c:strCache>
            </c:strRef>
          </c:tx>
          <c:explosion val="10"/>
          <c:dLbls>
            <c:dLbl>
              <c:idx val="1"/>
              <c:layout>
                <c:manualLayout>
                  <c:x val="-0.12046573532097415"/>
                  <c:y val="0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CF-4CC2-A6D9-2C643A2FF2D7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4"/>
                <c:pt idx="0">
                  <c:v>İstihdam Edilenler</c:v>
                </c:pt>
                <c:pt idx="1">
                  <c:v>İşsizler</c:v>
                </c:pt>
                <c:pt idx="2">
                  <c:v>Çalışmaya Uygun Olmayanlar (Askerlik, Doğum izin v.s.)</c:v>
                </c:pt>
                <c:pt idx="3">
                  <c:v>Eğitime Devam Edenler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41</c:v>
                </c:pt>
                <c:pt idx="1">
                  <c:v>25</c:v>
                </c:pt>
                <c:pt idx="2">
                  <c:v>1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CF-4CC2-A6D9-2C643A2FF2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259868624807228"/>
          <c:y val="0.11327606993850883"/>
          <c:w val="0.33740131375192761"/>
          <c:h val="0.82178531488337059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bg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26270511006023"/>
          <c:y val="9.3224412247170818E-2"/>
          <c:w val="0.41593156315964896"/>
          <c:h val="0.64971908289582303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GENEL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EF5-427F-82DE-73C364E3EEF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EF5-427F-82DE-73C364E3EEF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EF5-427F-82DE-73C364E3EEFF}"/>
              </c:ext>
            </c:extLst>
          </c:dPt>
          <c:dLbls>
            <c:dLbl>
              <c:idx val="0"/>
              <c:layout>
                <c:manualLayout>
                  <c:x val="8.5884177120416572E-2"/>
                  <c:y val="6.802815560175853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F5-427F-82DE-73C364E3EEFF}"/>
                </c:ext>
              </c:extLst>
            </c:dLbl>
            <c:dLbl>
              <c:idx val="1"/>
              <c:layout>
                <c:manualLayout>
                  <c:x val="-0.11502345150055791"/>
                  <c:y val="-0.15621280175218635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F5-427F-82DE-73C364E3EEFF}"/>
                </c:ext>
              </c:extLst>
            </c:dLbl>
            <c:dLbl>
              <c:idx val="2"/>
              <c:layout>
                <c:manualLayout>
                  <c:x val="-0.16103283210078112"/>
                  <c:y val="0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F5-427F-82DE-73C364E3EE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Sayfa1!$A$2:$A$4</c:f>
              <c:strCache>
                <c:ptCount val="3"/>
                <c:pt idx="0">
                  <c:v>KAMU</c:v>
                </c:pt>
                <c:pt idx="1">
                  <c:v>ÖZEL SEKTÖR</c:v>
                </c:pt>
                <c:pt idx="2">
                  <c:v>TİCARET, GİRİŞİMCİLİK</c:v>
                </c:pt>
              </c:strCache>
            </c:strRef>
          </c:cat>
          <c:val>
            <c:numRef>
              <c:f>Sayfa1!$B$2:$B$4</c:f>
              <c:numCache>
                <c:formatCode>0</c:formatCode>
                <c:ptCount val="3"/>
                <c:pt idx="0">
                  <c:v>46</c:v>
                </c:pt>
                <c:pt idx="1">
                  <c:v>185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F5-427F-82DE-73C364E3EEF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770114914767924"/>
          <c:y val="0.78686518242634507"/>
          <c:w val="0.84121740096511011"/>
          <c:h val="0.172408224482993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26270511006023"/>
          <c:y val="9.3224412247170818E-2"/>
          <c:w val="0.41593156315964896"/>
          <c:h val="0.64971908289582303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GENEL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EF5-427F-82DE-73C364E3EEF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EF5-427F-82DE-73C364E3EEF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EF5-427F-82DE-73C364E3EEFF}"/>
              </c:ext>
            </c:extLst>
          </c:dPt>
          <c:dLbls>
            <c:dLbl>
              <c:idx val="0"/>
              <c:layout>
                <c:manualLayout>
                  <c:x val="8.5884177120416572E-2"/>
                  <c:y val="6.802815560175853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F5-427F-82DE-73C364E3EEFF}"/>
                </c:ext>
              </c:extLst>
            </c:dLbl>
            <c:dLbl>
              <c:idx val="1"/>
              <c:layout>
                <c:manualLayout>
                  <c:x val="-0.11502345150055791"/>
                  <c:y val="-0.15621280175218635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F5-427F-82DE-73C364E3EEFF}"/>
                </c:ext>
              </c:extLst>
            </c:dLbl>
            <c:dLbl>
              <c:idx val="2"/>
              <c:layout>
                <c:manualLayout>
                  <c:x val="-0.16103283210078112"/>
                  <c:y val="0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F5-427F-82DE-73C364E3EE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Sayfa1!$A$2:$A$4</c:f>
              <c:strCache>
                <c:ptCount val="3"/>
                <c:pt idx="0">
                  <c:v>KAMU</c:v>
                </c:pt>
                <c:pt idx="1">
                  <c:v>ÖZEL SEKTÖR</c:v>
                </c:pt>
                <c:pt idx="2">
                  <c:v>TİCARET, GİRİŞİMCİLİK</c:v>
                </c:pt>
              </c:strCache>
            </c:strRef>
          </c:cat>
          <c:val>
            <c:numRef>
              <c:f>Sayfa1!$B$2:$B$4</c:f>
              <c:numCache>
                <c:formatCode>0</c:formatCode>
                <c:ptCount val="3"/>
                <c:pt idx="0">
                  <c:v>6</c:v>
                </c:pt>
                <c:pt idx="1">
                  <c:v>33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F5-427F-82DE-73C364E3EEF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770114914767924"/>
          <c:y val="0.78686518242634507"/>
          <c:w val="0.84121740096511011"/>
          <c:h val="0.172408224482993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9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E05-4B8A-815E-D9A7DC64B8D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E05-4B8A-815E-D9A7DC64B8DD}"/>
              </c:ext>
            </c:extLst>
          </c:dPt>
          <c:dLbls>
            <c:dLbl>
              <c:idx val="0"/>
              <c:layout>
                <c:manualLayout>
                  <c:x val="-7.6238760225928954E-4"/>
                  <c:y val="-3.2589251299162091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05-4B8A-815E-D9A7DC64B8DD}"/>
                </c:ext>
              </c:extLst>
            </c:dLbl>
            <c:dLbl>
              <c:idx val="1"/>
              <c:layout>
                <c:manualLayout>
                  <c:x val="1.8258543065688179E-2"/>
                  <c:y val="-8.2270931603708828E-3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05-4B8A-815E-D9A7DC64B8D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ALANINDA ÇALIŞANLAR</c:v>
                </c:pt>
                <c:pt idx="1">
                  <c:v>ALAN DIŞI ÇALIŞANLAR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182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05-4B8A-815E-D9A7DC64B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9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E05-4B8A-815E-D9A7DC64B8D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E05-4B8A-815E-D9A7DC64B8DD}"/>
              </c:ext>
            </c:extLst>
          </c:dPt>
          <c:dLbls>
            <c:dLbl>
              <c:idx val="0"/>
              <c:layout>
                <c:manualLayout>
                  <c:x val="-7.6238760225928954E-4"/>
                  <c:y val="-3.2589251299162091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05-4B8A-815E-D9A7DC64B8DD}"/>
                </c:ext>
              </c:extLst>
            </c:dLbl>
            <c:dLbl>
              <c:idx val="1"/>
              <c:layout>
                <c:manualLayout>
                  <c:x val="1.8258543065688179E-2"/>
                  <c:y val="-8.2270931603708828E-3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05-4B8A-815E-D9A7DC64B8D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ALANINDA ÇALIŞANLAR</c:v>
                </c:pt>
                <c:pt idx="1">
                  <c:v>ALAN DIŞI ÇALIŞANLAR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29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05-4B8A-815E-D9A7DC64B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79439-8E62-483B-86C6-B639D66C65B5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61D10-733A-47D3-944E-1FBD8C2F2F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378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928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EFEF3-2313-4317-A8ED-E1068C8BB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5F4C7D-5ED3-4D40-8013-DEECD47880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1DF29-3CA2-4A14-BA33-A26543EC8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6DB9E-9CAE-4FAB-B652-9BECEC41F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AD5F7-EE43-49E3-A049-949EF08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599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E3906-C22E-423A-97BB-6DC62AEC3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8CE917-63D5-4B18-BCCB-AD4A56799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9BF54-CD63-4934-9CA8-02FEC255C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18130-98CB-475B-A52E-FF7101AE5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497C8-1C9B-4ADB-B0C1-2E6CD57F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57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96D51B-6AED-43E6-A280-6830419E4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0078FA-66F8-47C5-A847-D51525C12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00768-CC5E-4439-8854-B6878A85C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D8EF7-8CB9-4238-90BC-BCCB20C42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8BFCD-BDE4-45E5-990F-68646411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40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8487D-4C7B-424B-B09B-0E4C4D1AB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2CC01-DB1A-4BD5-8FD9-FE9702DE9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955C7-55CA-487A-8BF2-CEC8C5F62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D9EB7-BC36-427B-BA42-28C53199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0ED2F-7214-47E0-92BA-83A0F17CC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32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3114D-C519-444E-A3BB-060B97855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E48E9E-C4B0-4ABF-B149-634D290B1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05A81-A3D1-4751-BF7F-C9BD55C9B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0E1EC-C917-4879-8B02-B24E1A0CB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DF660-BDD2-4003-8781-18B61C0DC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77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00B92-7004-4747-A521-36361E2A0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5C848-8E61-4C15-8896-F658C871D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F69AC2-56EF-4574-A885-3F9A436DF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8DDD0-1DBD-4A0B-9267-4896E80AE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05EB9-9804-4DC0-80D9-869378CF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2AB75-2AA3-4EB3-AF31-0D44A415B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25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9617A-4208-48B2-88A3-4119ABDEE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804A36-4F98-49AC-9B47-94798428F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AD568-2304-45D1-8824-C03348528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F76C5-AAFA-49A7-9A2F-C3948C12AE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E94F6A-92CB-4D09-B302-B4A9E22523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B7C69A-FD11-4EE0-955D-448628D16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9ED5DF-660E-4219-A77E-C6FA60F2C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3E62EE-E726-429A-8281-25B34A152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91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F5841-564F-4CBA-B777-24D10E74E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25948F-50F4-4A80-A96A-3F3837181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53DD72-0F86-44D1-BE07-0D0BD3830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7195CD-561C-416A-9109-E0AD1E84B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01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A71302-2AD8-48BA-A0E8-64A52AA03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AACC49-3BD2-462D-B587-D378D9892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98A4F-C1A6-4604-8355-758D1402C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44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C821D-DCDF-4E93-9660-21C2B4EF9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ED826-E075-46F5-9E48-3BC3084AA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E7EB3A-3915-4132-AC42-A0F382326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0427C6-2390-4989-8C6D-13BDEA552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A6B4E-0380-436A-A85A-84DBD5351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319A7-B1C9-49E3-80A8-02D2E10B6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50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A6E3A-A9FE-47EA-A8EB-5D02B36F6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7E09C4-2C71-4C4F-9F0E-7E6F3A40B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1E3934-E357-4FFD-8C85-CDE266153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29D70-B68F-4645-AFA1-71CD94180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59BF7-1420-44A1-9F6A-B28E6824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AB40A-B313-42C5-AD65-863C3B28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41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DEFE37-7E24-4BC9-8F11-3504261E9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EE3B4-B59C-4FB3-BCFA-44D2BC5F6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673B3-B22A-43B5-8B87-C1BDC44716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B003-A394-4920-AC50-E4264626343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D6839-9C16-4C1F-99C6-DAD89FA46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964A0-4C1B-437D-B28E-B9F5754CB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51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forms.gle/atFcnWvhtr6MdKLG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8051" y="476672"/>
            <a:ext cx="2567897" cy="17638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6 Metin kutusu"/>
          <p:cNvSpPr txBox="1"/>
          <p:nvPr/>
        </p:nvSpPr>
        <p:spPr>
          <a:xfrm>
            <a:off x="714348" y="3328988"/>
            <a:ext cx="7488832" cy="70788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KTMÜ 20</a:t>
            </a:r>
            <a:r>
              <a:rPr kumimoji="0" lang="ky-KG" sz="2000" b="1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2-2023 EĞİTİM-ÖĞRETİM YILI</a:t>
            </a:r>
            <a:r>
              <a:rPr kumimoji="0" lang="tr-TR" sz="2000" b="1" i="0" u="none" strike="noStrike" kern="0" cap="none" spc="0" normalizeH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MEZUNLARININ MESLEKİ VE SEKTÖREL DURUM ANALİZİ</a:t>
            </a:r>
            <a:endParaRPr kumimoji="0" lang="ky-KG" sz="2000" b="1" i="0" u="none" strike="noStrike" kern="0" cap="none" spc="0" normalizeH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 Metin kutusu"/>
          <p:cNvSpPr txBox="1"/>
          <p:nvPr/>
        </p:nvSpPr>
        <p:spPr>
          <a:xfrm>
            <a:off x="714348" y="5572140"/>
            <a:ext cx="7488832" cy="584775"/>
          </a:xfrm>
          <a:prstGeom prst="rect">
            <a:avLst/>
          </a:prstGeom>
          <a:solidFill>
            <a:srgbClr val="C0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254953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8"/>
          <p:cNvGraphicFramePr/>
          <p:nvPr>
            <p:extLst>
              <p:ext uri="{D42A27DB-BD31-4B8C-83A1-F6EECF244321}">
                <p14:modId xmlns:p14="http://schemas.microsoft.com/office/powerpoint/2010/main" val="3145105113"/>
              </p:ext>
            </p:extLst>
          </p:nvPr>
        </p:nvGraphicFramePr>
        <p:xfrm>
          <a:off x="522953" y="1916837"/>
          <a:ext cx="8359265" cy="4553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4 Metin kutusu">
            <a:extLst>
              <a:ext uri="{FF2B5EF4-FFF2-40B4-BE49-F238E27FC236}">
                <a16:creationId xmlns:a16="http://schemas.microsoft.com/office/drawing/2014/main" id="{98EAAD5C-8FC4-48EF-B7AF-995CAB275665}"/>
              </a:ext>
            </a:extLst>
          </p:cNvPr>
          <p:cNvSpPr txBox="1"/>
          <p:nvPr/>
        </p:nvSpPr>
        <p:spPr>
          <a:xfrm>
            <a:off x="683568" y="116632"/>
            <a:ext cx="7776864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20</a:t>
            </a:r>
            <a:r>
              <a:rPr lang="tr-TR" sz="2000" b="1" dirty="0"/>
              <a:t>22</a:t>
            </a:r>
            <a:r>
              <a:rPr lang="en-US" sz="2000" b="1" dirty="0"/>
              <a:t>-202</a:t>
            </a:r>
            <a:r>
              <a:rPr lang="tr-TR" sz="2000" b="1" dirty="0"/>
              <a:t>3</a:t>
            </a:r>
            <a:r>
              <a:rPr lang="en-US" sz="2000" b="1" dirty="0"/>
              <a:t> </a:t>
            </a:r>
            <a:r>
              <a:rPr lang="tr-TR" sz="2000" b="1" dirty="0"/>
              <a:t>YILI İSTİHDAM EDİLEN </a:t>
            </a:r>
            <a:r>
              <a:rPr lang="en-US" sz="2000" b="1" dirty="0"/>
              <a:t>KTM</a:t>
            </a:r>
            <a:r>
              <a:rPr lang="tr-TR" sz="2000" b="1" dirty="0"/>
              <a:t>Ü</a:t>
            </a:r>
            <a:endParaRPr lang="ru-RU" sz="2000" b="1" dirty="0"/>
          </a:p>
          <a:p>
            <a:pPr algn="ctr"/>
            <a:r>
              <a:rPr lang="tr-TR" sz="2000" b="1" dirty="0"/>
              <a:t>LİSANS MEZUNLARININ ALANA GÖRE DAĞILIM ORANLARI</a:t>
            </a:r>
          </a:p>
        </p:txBody>
      </p:sp>
      <p:sp>
        <p:nvSpPr>
          <p:cNvPr id="7" name="5 Metin kutusu">
            <a:extLst>
              <a:ext uri="{FF2B5EF4-FFF2-40B4-BE49-F238E27FC236}">
                <a16:creationId xmlns:a16="http://schemas.microsoft.com/office/drawing/2014/main" id="{FC878AAB-AC7B-4FDF-A276-A7CF0BB3E8B8}"/>
              </a:ext>
            </a:extLst>
          </p:cNvPr>
          <p:cNvSpPr txBox="1"/>
          <p:nvPr/>
        </p:nvSpPr>
        <p:spPr>
          <a:xfrm>
            <a:off x="251520" y="1052736"/>
            <a:ext cx="3962172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400" b="1" dirty="0"/>
              <a:t>Toplam Anket Yanıtlayan Önlisans Mezun Sayısı: 81</a:t>
            </a:r>
          </a:p>
          <a:p>
            <a:r>
              <a:rPr lang="tr-TR" sz="1400" b="1" dirty="0"/>
              <a:t>İstihdam Edilen Mezun Sayı: 41</a:t>
            </a:r>
          </a:p>
          <a:p>
            <a:r>
              <a:rPr lang="tr-TR" sz="1400" b="1" dirty="0"/>
              <a:t>Oranı: % 51</a:t>
            </a:r>
          </a:p>
        </p:txBody>
      </p:sp>
    </p:spTree>
    <p:extLst>
      <p:ext uri="{BB962C8B-B14F-4D97-AF65-F5344CB8AC3E}">
        <p14:creationId xmlns:p14="http://schemas.microsoft.com/office/powerpoint/2010/main" val="107767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5556" y="1098455"/>
            <a:ext cx="7992888" cy="53285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 çalışma, Üniversitemiz bünyesinde bulunan 10 Fakülte (Lisans) ve 1 Meslek Yüksek Okulundan (Önlisans) 20</a:t>
            </a:r>
            <a:r>
              <a:rPr lang="ky-KG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2-2023 yılları arasında mezun olan öğrencilerimizin mesleki durumlarını ve hangi sektörlerde çalıştıklarını belirlemek amacıyla yapılmıştır.</a:t>
            </a:r>
          </a:p>
          <a:p>
            <a:pPr algn="just">
              <a:lnSpc>
                <a:spcPct val="150000"/>
              </a:lnSpc>
            </a:pPr>
            <a:r>
              <a:rPr lang="tr-TR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Sonuçlar, ÖİDB tarafından hazırlanan “Google Forms” online anketine (</a:t>
            </a:r>
            <a:r>
              <a:rPr lang="tr-TR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https://forms.gle/atFcnWvhtr6MdKLG7</a:t>
            </a:r>
            <a:r>
              <a:rPr lang="tr-TR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20</a:t>
            </a:r>
            <a:r>
              <a:rPr lang="ky-KG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2-2023 yılı mezunlarımızın vermiş olduğu cevaplara göre düzenlenmiştir. 	</a:t>
            </a:r>
          </a:p>
          <a:p>
            <a:pPr algn="just">
              <a:lnSpc>
                <a:spcPct val="150000"/>
              </a:lnSpc>
            </a:pPr>
            <a:r>
              <a:rPr lang="tr-TR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Çalışmanın İçeriği:</a:t>
            </a:r>
          </a:p>
          <a:p>
            <a:pPr algn="just">
              <a:lnSpc>
                <a:spcPct val="150000"/>
              </a:lnSpc>
            </a:pPr>
            <a:r>
              <a:rPr lang="tr-TR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Genel Bilgi;</a:t>
            </a:r>
          </a:p>
          <a:p>
            <a:pPr algn="just">
              <a:lnSpc>
                <a:spcPct val="150000"/>
              </a:lnSpc>
            </a:pPr>
            <a:r>
              <a:rPr lang="tr-TR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Mezunların İstihdam Durumu Analizi;</a:t>
            </a:r>
          </a:p>
          <a:p>
            <a:pPr algn="just">
              <a:lnSpc>
                <a:spcPct val="150000"/>
              </a:lnSpc>
            </a:pPr>
            <a:r>
              <a:rPr lang="ky-KG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r-TR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Çalışan Mezunların </a:t>
            </a:r>
            <a:r>
              <a:rPr lang="tr-TR" sz="18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Sektörel</a:t>
            </a:r>
            <a:r>
              <a:rPr lang="tr-TR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Analizi;</a:t>
            </a:r>
          </a:p>
          <a:p>
            <a:pPr algn="just">
              <a:lnSpc>
                <a:spcPct val="150000"/>
              </a:lnSpc>
            </a:pPr>
            <a:r>
              <a:rPr lang="ky-KG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tr-TR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Çalışan Mezunların Alanına Göre Dağılım Analizi;</a:t>
            </a:r>
          </a:p>
        </p:txBody>
      </p:sp>
      <p:pic>
        <p:nvPicPr>
          <p:cNvPr id="4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151167"/>
            <a:ext cx="683568" cy="469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1544" y="286937"/>
            <a:ext cx="6804248" cy="45719"/>
          </a:xfrm>
          <a:prstGeom prst="rect">
            <a:avLst/>
          </a:prstGeom>
          <a:solidFill>
            <a:srgbClr val="93D6FF"/>
          </a:solidFill>
          <a:ln>
            <a:solidFill>
              <a:srgbClr val="93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68" y="574969"/>
            <a:ext cx="7668344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68" y="430953"/>
            <a:ext cx="7164288" cy="45719"/>
          </a:xfrm>
          <a:prstGeom prst="rect">
            <a:avLst/>
          </a:prstGeom>
          <a:solidFill>
            <a:srgbClr val="0084D6"/>
          </a:solidFill>
          <a:ln>
            <a:solidFill>
              <a:srgbClr val="008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48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7151"/>
            <a:ext cx="683568" cy="469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1544" y="142921"/>
            <a:ext cx="6804248" cy="45719"/>
          </a:xfrm>
          <a:prstGeom prst="rect">
            <a:avLst/>
          </a:prstGeom>
          <a:solidFill>
            <a:srgbClr val="93D6FF"/>
          </a:solidFill>
          <a:ln>
            <a:solidFill>
              <a:srgbClr val="93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68" y="430953"/>
            <a:ext cx="7668344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68" y="286937"/>
            <a:ext cx="7164288" cy="45719"/>
          </a:xfrm>
          <a:prstGeom prst="rect">
            <a:avLst/>
          </a:prstGeom>
          <a:solidFill>
            <a:srgbClr val="0084D6"/>
          </a:solidFill>
          <a:ln>
            <a:solidFill>
              <a:srgbClr val="008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3 Metin kutusu"/>
          <p:cNvSpPr txBox="1"/>
          <p:nvPr/>
        </p:nvSpPr>
        <p:spPr>
          <a:xfrm>
            <a:off x="1754219" y="650903"/>
            <a:ext cx="5416537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GENEL BİLGİLER</a:t>
            </a:r>
          </a:p>
          <a:p>
            <a:pPr algn="ctr"/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LİSANS MEZUNLARI</a:t>
            </a:r>
            <a:endParaRPr lang="ky-KG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889447"/>
              </p:ext>
            </p:extLst>
          </p:nvPr>
        </p:nvGraphicFramePr>
        <p:xfrm>
          <a:off x="321708" y="2682633"/>
          <a:ext cx="7202620" cy="3652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6 Metin kutusu"/>
          <p:cNvSpPr txBox="1"/>
          <p:nvPr/>
        </p:nvSpPr>
        <p:spPr>
          <a:xfrm>
            <a:off x="683568" y="1712444"/>
            <a:ext cx="496855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C00000"/>
                </a:solidFill>
              </a:rPr>
              <a:t>20</a:t>
            </a:r>
            <a:r>
              <a:rPr lang="ky-KG" sz="1600" b="1" dirty="0">
                <a:solidFill>
                  <a:srgbClr val="C00000"/>
                </a:solidFill>
              </a:rPr>
              <a:t>2</a:t>
            </a:r>
            <a:r>
              <a:rPr lang="tr-TR" sz="1600" b="1" dirty="0">
                <a:solidFill>
                  <a:srgbClr val="C00000"/>
                </a:solidFill>
              </a:rPr>
              <a:t>2-2023 YILI TOPLAM LİSANS MEZUN SAYISI</a:t>
            </a:r>
            <a:r>
              <a:rPr lang="ky-KG" sz="1600" b="1" dirty="0">
                <a:solidFill>
                  <a:srgbClr val="C00000"/>
                </a:solidFill>
              </a:rPr>
              <a:t>:</a:t>
            </a:r>
            <a:r>
              <a:rPr lang="tr-TR" sz="1600" b="1" dirty="0">
                <a:solidFill>
                  <a:srgbClr val="C00000"/>
                </a:solidFill>
              </a:rPr>
              <a:t> </a:t>
            </a:r>
            <a:r>
              <a:rPr lang="tr-TR" b="1" dirty="0">
                <a:solidFill>
                  <a:srgbClr val="C00000"/>
                </a:solidFill>
              </a:rPr>
              <a:t>707</a:t>
            </a:r>
            <a:r>
              <a:rPr lang="ky-KG" sz="1600" b="1" dirty="0">
                <a:solidFill>
                  <a:srgbClr val="C00000"/>
                </a:solidFill>
              </a:rPr>
              <a:t> </a:t>
            </a:r>
          </a:p>
          <a:p>
            <a:r>
              <a:rPr lang="tr-TR" sz="1600" b="1" dirty="0">
                <a:solidFill>
                  <a:srgbClr val="0070C0"/>
                </a:solidFill>
              </a:rPr>
              <a:t>ANKETİ YANITLAYAN MEZUN SAYISI</a:t>
            </a:r>
            <a:r>
              <a:rPr lang="ky-KG" sz="1600" b="1" dirty="0">
                <a:solidFill>
                  <a:srgbClr val="0070C0"/>
                </a:solidFill>
              </a:rPr>
              <a:t> (</a:t>
            </a:r>
            <a:r>
              <a:rPr lang="tr-TR" sz="1600" b="1" dirty="0">
                <a:solidFill>
                  <a:srgbClr val="0070C0"/>
                </a:solidFill>
              </a:rPr>
              <a:t>E-ANKET</a:t>
            </a:r>
            <a:r>
              <a:rPr lang="ky-KG" sz="1600" b="1" dirty="0">
                <a:solidFill>
                  <a:srgbClr val="0070C0"/>
                </a:solidFill>
              </a:rPr>
              <a:t>) </a:t>
            </a:r>
            <a:r>
              <a:rPr lang="tr-TR" sz="1600" b="1" dirty="0">
                <a:solidFill>
                  <a:srgbClr val="0070C0"/>
                </a:solidFill>
              </a:rPr>
              <a:t>: </a:t>
            </a:r>
            <a:r>
              <a:rPr lang="tr-TR" b="1" dirty="0">
                <a:solidFill>
                  <a:srgbClr val="0070C0"/>
                </a:solidFill>
              </a:rPr>
              <a:t>420</a:t>
            </a:r>
            <a:endParaRPr lang="ru-RU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33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7151"/>
            <a:ext cx="683568" cy="469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1544" y="142921"/>
            <a:ext cx="6804248" cy="45719"/>
          </a:xfrm>
          <a:prstGeom prst="rect">
            <a:avLst/>
          </a:prstGeom>
          <a:solidFill>
            <a:srgbClr val="93D6FF"/>
          </a:solidFill>
          <a:ln>
            <a:solidFill>
              <a:srgbClr val="93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68" y="430953"/>
            <a:ext cx="7668344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68" y="286937"/>
            <a:ext cx="7164288" cy="45719"/>
          </a:xfrm>
          <a:prstGeom prst="rect">
            <a:avLst/>
          </a:prstGeom>
          <a:solidFill>
            <a:srgbClr val="0084D6"/>
          </a:solidFill>
          <a:ln>
            <a:solidFill>
              <a:srgbClr val="008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3 Metin kutusu"/>
          <p:cNvSpPr txBox="1"/>
          <p:nvPr/>
        </p:nvSpPr>
        <p:spPr>
          <a:xfrm>
            <a:off x="1754219" y="650903"/>
            <a:ext cx="5416537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GENEL BİLGİLER</a:t>
            </a:r>
          </a:p>
          <a:p>
            <a:pPr algn="ctr"/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ÖNLİSANS MEZUNLARI</a:t>
            </a:r>
            <a:endParaRPr lang="ky-KG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6 Metin kutusu">
            <a:extLst>
              <a:ext uri="{FF2B5EF4-FFF2-40B4-BE49-F238E27FC236}">
                <a16:creationId xmlns:a16="http://schemas.microsoft.com/office/drawing/2014/main" id="{860C9441-EBCA-4B06-9D66-8F3C02898B60}"/>
              </a:ext>
            </a:extLst>
          </p:cNvPr>
          <p:cNvSpPr txBox="1"/>
          <p:nvPr/>
        </p:nvSpPr>
        <p:spPr>
          <a:xfrm>
            <a:off x="611560" y="1856729"/>
            <a:ext cx="67205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C00000"/>
                </a:solidFill>
              </a:rPr>
              <a:t>20</a:t>
            </a:r>
            <a:r>
              <a:rPr lang="ky-KG" sz="1600" b="1" dirty="0">
                <a:solidFill>
                  <a:srgbClr val="C00000"/>
                </a:solidFill>
              </a:rPr>
              <a:t>2</a:t>
            </a:r>
            <a:r>
              <a:rPr lang="tr-TR" sz="1600" b="1" dirty="0">
                <a:solidFill>
                  <a:srgbClr val="C00000"/>
                </a:solidFill>
              </a:rPr>
              <a:t>2-2023 YILI TOPLAM ÖNLİSANS (MYO) MEZUN SAYISI</a:t>
            </a:r>
            <a:r>
              <a:rPr lang="ky-KG" sz="1600" b="1" dirty="0">
                <a:solidFill>
                  <a:srgbClr val="C00000"/>
                </a:solidFill>
              </a:rPr>
              <a:t>:</a:t>
            </a:r>
            <a:r>
              <a:rPr lang="tr-TR" sz="1600" b="1" dirty="0">
                <a:solidFill>
                  <a:srgbClr val="C00000"/>
                </a:solidFill>
              </a:rPr>
              <a:t> </a:t>
            </a:r>
            <a:r>
              <a:rPr lang="tr-TR" b="1" dirty="0">
                <a:solidFill>
                  <a:srgbClr val="C00000"/>
                </a:solidFill>
              </a:rPr>
              <a:t>180</a:t>
            </a:r>
            <a:r>
              <a:rPr lang="ky-KG" sz="1600" b="1" dirty="0">
                <a:solidFill>
                  <a:srgbClr val="C00000"/>
                </a:solidFill>
              </a:rPr>
              <a:t> </a:t>
            </a:r>
          </a:p>
          <a:p>
            <a:r>
              <a:rPr lang="tr-TR" sz="1600" b="1" dirty="0">
                <a:solidFill>
                  <a:srgbClr val="0070C0"/>
                </a:solidFill>
              </a:rPr>
              <a:t>ANKETİ YANITLAYAN MEZUN SAYISI</a:t>
            </a:r>
            <a:r>
              <a:rPr lang="ky-KG" sz="1600" b="1" dirty="0">
                <a:solidFill>
                  <a:srgbClr val="0070C0"/>
                </a:solidFill>
              </a:rPr>
              <a:t> (</a:t>
            </a:r>
            <a:r>
              <a:rPr lang="tr-TR" sz="1600" b="1" dirty="0">
                <a:solidFill>
                  <a:srgbClr val="0070C0"/>
                </a:solidFill>
              </a:rPr>
              <a:t>E-ANKET</a:t>
            </a:r>
            <a:r>
              <a:rPr lang="ky-KG" sz="1600" b="1" dirty="0">
                <a:solidFill>
                  <a:srgbClr val="0070C0"/>
                </a:solidFill>
              </a:rPr>
              <a:t>) </a:t>
            </a:r>
            <a:r>
              <a:rPr lang="tr-TR" sz="1600" b="1" dirty="0">
                <a:solidFill>
                  <a:srgbClr val="0070C0"/>
                </a:solidFill>
              </a:rPr>
              <a:t>: </a:t>
            </a:r>
            <a:r>
              <a:rPr lang="tr-TR" b="1" dirty="0">
                <a:solidFill>
                  <a:srgbClr val="0070C0"/>
                </a:solidFill>
              </a:rPr>
              <a:t>81</a:t>
            </a:r>
            <a:endParaRPr lang="ru-RU" sz="1600" b="1" dirty="0">
              <a:solidFill>
                <a:srgbClr val="0070C0"/>
              </a:solidFill>
            </a:endParaRPr>
          </a:p>
        </p:txBody>
      </p:sp>
      <p:graphicFrame>
        <p:nvGraphicFramePr>
          <p:cNvPr id="11" name="3 İçerik Yer Tutucusu">
            <a:extLst>
              <a:ext uri="{FF2B5EF4-FFF2-40B4-BE49-F238E27FC236}">
                <a16:creationId xmlns:a16="http://schemas.microsoft.com/office/drawing/2014/main" id="{E9550952-2FB7-4D44-8C59-1233FEE48F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829369"/>
              </p:ext>
            </p:extLst>
          </p:nvPr>
        </p:nvGraphicFramePr>
        <p:xfrm>
          <a:off x="308452" y="2708920"/>
          <a:ext cx="7366360" cy="3554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5566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566075"/>
              </p:ext>
            </p:extLst>
          </p:nvPr>
        </p:nvGraphicFramePr>
        <p:xfrm>
          <a:off x="235004" y="2047746"/>
          <a:ext cx="8801492" cy="4536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1241013" y="149935"/>
            <a:ext cx="6696744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b="1" dirty="0"/>
              <a:t>20</a:t>
            </a:r>
            <a:r>
              <a:rPr lang="ky-KG" b="1" dirty="0"/>
              <a:t>2</a:t>
            </a:r>
            <a:r>
              <a:rPr lang="tr-TR" b="1" dirty="0"/>
              <a:t>2-2023 YILLAR ARASI KTMÜ</a:t>
            </a:r>
            <a:endParaRPr lang="ru-RU" b="1" dirty="0"/>
          </a:p>
          <a:p>
            <a:pPr algn="ctr"/>
            <a:r>
              <a:rPr lang="tr-TR" b="1" dirty="0"/>
              <a:t>LİSANS MEZUNLARININ MESLEKİ DAĞILIMI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249788" y="1155068"/>
            <a:ext cx="3962172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400" b="1" dirty="0"/>
              <a:t>Toplam Lisans Mezun Sayı: 707</a:t>
            </a:r>
          </a:p>
          <a:p>
            <a:r>
              <a:rPr lang="tr-TR" sz="1400" b="1" dirty="0"/>
              <a:t>Anketi Yanıtlayan Mezun Sayı: 4</a:t>
            </a:r>
            <a:r>
              <a:rPr lang="ky-KG" sz="1400" b="1" dirty="0"/>
              <a:t>20</a:t>
            </a:r>
            <a:endParaRPr lang="tr-TR" sz="1400" b="1" dirty="0"/>
          </a:p>
          <a:p>
            <a:r>
              <a:rPr lang="tr-TR" sz="1400" b="1" dirty="0"/>
              <a:t>Oranı: % 59</a:t>
            </a:r>
            <a:r>
              <a:rPr lang="ky-KG" sz="1400" b="1" dirty="0"/>
              <a:t>,</a:t>
            </a:r>
            <a:r>
              <a:rPr lang="tr-TR" sz="1400" b="1" dirty="0"/>
              <a:t>4</a:t>
            </a:r>
          </a:p>
        </p:txBody>
      </p:sp>
      <p:pic>
        <p:nvPicPr>
          <p:cNvPr id="7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683568" cy="469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060627"/>
              </p:ext>
            </p:extLst>
          </p:nvPr>
        </p:nvGraphicFramePr>
        <p:xfrm>
          <a:off x="235004" y="2047746"/>
          <a:ext cx="8801492" cy="4536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1241013" y="149935"/>
            <a:ext cx="6696744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b="1" dirty="0"/>
              <a:t>20</a:t>
            </a:r>
            <a:r>
              <a:rPr lang="ky-KG" b="1" dirty="0"/>
              <a:t>2</a:t>
            </a:r>
            <a:r>
              <a:rPr lang="tr-TR" b="1" dirty="0"/>
              <a:t>2-2023 YILLAR ARASI KTMÜ</a:t>
            </a:r>
            <a:endParaRPr lang="ru-RU" b="1" dirty="0"/>
          </a:p>
          <a:p>
            <a:pPr algn="ctr"/>
            <a:r>
              <a:rPr lang="tr-TR" b="1" dirty="0"/>
              <a:t>ÖNLİSANS MEZUNLARININ MESLEKİ DAĞILIMI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249788" y="1155068"/>
            <a:ext cx="3962172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400" b="1" dirty="0"/>
              <a:t>Toplam Önlisans Mezun Sayı: 180</a:t>
            </a:r>
          </a:p>
          <a:p>
            <a:r>
              <a:rPr lang="tr-TR" sz="1400" b="1" dirty="0"/>
              <a:t>Anket Yanıtlayan Mezun Sayı: 81</a:t>
            </a:r>
          </a:p>
          <a:p>
            <a:r>
              <a:rPr lang="tr-TR" sz="1400" b="1" dirty="0"/>
              <a:t>Oranı: % 45</a:t>
            </a:r>
          </a:p>
        </p:txBody>
      </p:sp>
      <p:pic>
        <p:nvPicPr>
          <p:cNvPr id="7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683568" cy="469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64163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etin kutusu"/>
          <p:cNvSpPr txBox="1"/>
          <p:nvPr/>
        </p:nvSpPr>
        <p:spPr>
          <a:xfrm>
            <a:off x="933121" y="116632"/>
            <a:ext cx="7776864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20</a:t>
            </a:r>
            <a:r>
              <a:rPr lang="tr-TR" sz="2000" b="1" dirty="0"/>
              <a:t>22</a:t>
            </a:r>
            <a:r>
              <a:rPr lang="en-US" sz="2000" b="1" dirty="0"/>
              <a:t>-202</a:t>
            </a:r>
            <a:r>
              <a:rPr lang="tr-TR" sz="2000" b="1" dirty="0"/>
              <a:t>3</a:t>
            </a:r>
            <a:r>
              <a:rPr lang="en-US" sz="2000" b="1" dirty="0"/>
              <a:t> </a:t>
            </a:r>
            <a:r>
              <a:rPr lang="tr-TR" sz="2000" b="1" dirty="0"/>
              <a:t>YILI İSTİHDAM EDİLEN </a:t>
            </a:r>
            <a:r>
              <a:rPr lang="en-US" sz="2000" b="1" dirty="0"/>
              <a:t>KTM</a:t>
            </a:r>
            <a:r>
              <a:rPr lang="tr-TR" sz="2000" b="1" dirty="0"/>
              <a:t>Ü</a:t>
            </a:r>
            <a:endParaRPr lang="ru-RU" sz="2000" b="1" dirty="0"/>
          </a:p>
          <a:p>
            <a:pPr algn="ctr"/>
            <a:r>
              <a:rPr lang="tr-TR" sz="2000" b="1" dirty="0"/>
              <a:t>LİSANS MEZUNLARININ SEKTÖREL DAĞILIM ORANLARI</a:t>
            </a:r>
          </a:p>
        </p:txBody>
      </p:sp>
      <p:graphicFrame>
        <p:nvGraphicFramePr>
          <p:cNvPr id="10" name="Grafik 9"/>
          <p:cNvGraphicFramePr/>
          <p:nvPr>
            <p:extLst>
              <p:ext uri="{D42A27DB-BD31-4B8C-83A1-F6EECF244321}">
                <p14:modId xmlns:p14="http://schemas.microsoft.com/office/powerpoint/2010/main" val="739736952"/>
              </p:ext>
            </p:extLst>
          </p:nvPr>
        </p:nvGraphicFramePr>
        <p:xfrm>
          <a:off x="395536" y="2132856"/>
          <a:ext cx="8280920" cy="47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>
            <a:extLst>
              <a:ext uri="{FF2B5EF4-FFF2-40B4-BE49-F238E27FC236}">
                <a16:creationId xmlns:a16="http://schemas.microsoft.com/office/drawing/2014/main" id="{4D07ED39-EF6F-49D2-ABD3-9FC2828F0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231" y="235814"/>
            <a:ext cx="683568" cy="469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5 Metin kutusu">
            <a:extLst>
              <a:ext uri="{FF2B5EF4-FFF2-40B4-BE49-F238E27FC236}">
                <a16:creationId xmlns:a16="http://schemas.microsoft.com/office/drawing/2014/main" id="{082E3C0C-7553-4A76-9D5D-60889CF1732D}"/>
              </a:ext>
            </a:extLst>
          </p:cNvPr>
          <p:cNvSpPr txBox="1"/>
          <p:nvPr/>
        </p:nvSpPr>
        <p:spPr>
          <a:xfrm>
            <a:off x="249788" y="1155068"/>
            <a:ext cx="3962172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400" b="1" dirty="0"/>
              <a:t>Toplam Anket Yanıtlayan Lisans Mezun Sayısı: 420</a:t>
            </a:r>
          </a:p>
          <a:p>
            <a:r>
              <a:rPr lang="tr-TR" sz="1400" b="1" dirty="0"/>
              <a:t>İstihdam Edilen Mezun Sayı: 237</a:t>
            </a:r>
          </a:p>
          <a:p>
            <a:r>
              <a:rPr lang="tr-TR" sz="1400" b="1" dirty="0"/>
              <a:t>Oranı: % 56</a:t>
            </a:r>
          </a:p>
        </p:txBody>
      </p:sp>
    </p:spTree>
    <p:extLst>
      <p:ext uri="{BB962C8B-B14F-4D97-AF65-F5344CB8AC3E}">
        <p14:creationId xmlns:p14="http://schemas.microsoft.com/office/powerpoint/2010/main" val="2219427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etin kutusu"/>
          <p:cNvSpPr txBox="1"/>
          <p:nvPr/>
        </p:nvSpPr>
        <p:spPr>
          <a:xfrm>
            <a:off x="971600" y="116632"/>
            <a:ext cx="7776864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20</a:t>
            </a:r>
            <a:r>
              <a:rPr lang="tr-TR" sz="2000" b="1" dirty="0"/>
              <a:t>22</a:t>
            </a:r>
            <a:r>
              <a:rPr lang="en-US" sz="2000" b="1" dirty="0"/>
              <a:t>-202</a:t>
            </a:r>
            <a:r>
              <a:rPr lang="tr-TR" sz="2000" b="1" dirty="0"/>
              <a:t>3</a:t>
            </a:r>
            <a:r>
              <a:rPr lang="en-US" sz="2000" b="1" dirty="0"/>
              <a:t> </a:t>
            </a:r>
            <a:r>
              <a:rPr lang="tr-TR" sz="2000" b="1" dirty="0"/>
              <a:t>YILI İSTİHDAM EDİLEN </a:t>
            </a:r>
            <a:r>
              <a:rPr lang="en-US" sz="2000" b="1" dirty="0"/>
              <a:t>KTM</a:t>
            </a:r>
            <a:r>
              <a:rPr lang="tr-TR" sz="2000" b="1" dirty="0"/>
              <a:t>Ü</a:t>
            </a:r>
            <a:endParaRPr lang="ru-RU" sz="2000" b="1" dirty="0"/>
          </a:p>
          <a:p>
            <a:pPr algn="ctr"/>
            <a:r>
              <a:rPr lang="tr-TR" sz="2000" b="1" dirty="0"/>
              <a:t>ÖNLİSANS MEZUNLARININ SEKTÖREL DAĞILIM ORANLARI</a:t>
            </a:r>
          </a:p>
        </p:txBody>
      </p:sp>
      <p:graphicFrame>
        <p:nvGraphicFramePr>
          <p:cNvPr id="10" name="Grafik 9"/>
          <p:cNvGraphicFramePr/>
          <p:nvPr>
            <p:extLst>
              <p:ext uri="{D42A27DB-BD31-4B8C-83A1-F6EECF244321}">
                <p14:modId xmlns:p14="http://schemas.microsoft.com/office/powerpoint/2010/main" val="2415575100"/>
              </p:ext>
            </p:extLst>
          </p:nvPr>
        </p:nvGraphicFramePr>
        <p:xfrm>
          <a:off x="395536" y="2204864"/>
          <a:ext cx="8280920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>
            <a:extLst>
              <a:ext uri="{FF2B5EF4-FFF2-40B4-BE49-F238E27FC236}">
                <a16:creationId xmlns:a16="http://schemas.microsoft.com/office/drawing/2014/main" id="{4D07ED39-EF6F-49D2-ABD3-9FC2828F0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35814"/>
            <a:ext cx="683568" cy="469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5 Metin kutusu">
            <a:extLst>
              <a:ext uri="{FF2B5EF4-FFF2-40B4-BE49-F238E27FC236}">
                <a16:creationId xmlns:a16="http://schemas.microsoft.com/office/drawing/2014/main" id="{37011ECC-9046-444D-A78C-B3BDA84C7020}"/>
              </a:ext>
            </a:extLst>
          </p:cNvPr>
          <p:cNvSpPr txBox="1"/>
          <p:nvPr/>
        </p:nvSpPr>
        <p:spPr>
          <a:xfrm>
            <a:off x="249788" y="1155068"/>
            <a:ext cx="3962172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400" b="1" dirty="0"/>
              <a:t>Toplam Anket Yanıtlayan Önlisans Mezun Sayısı: 81</a:t>
            </a:r>
          </a:p>
          <a:p>
            <a:r>
              <a:rPr lang="tr-TR" sz="1400" b="1" dirty="0"/>
              <a:t>İstihdam Edilen Mezun Sayı: 41</a:t>
            </a:r>
          </a:p>
          <a:p>
            <a:r>
              <a:rPr lang="tr-TR" sz="1400" b="1" dirty="0"/>
              <a:t>Oranı: % 51</a:t>
            </a:r>
          </a:p>
        </p:txBody>
      </p:sp>
    </p:spTree>
    <p:extLst>
      <p:ext uri="{BB962C8B-B14F-4D97-AF65-F5344CB8AC3E}">
        <p14:creationId xmlns:p14="http://schemas.microsoft.com/office/powerpoint/2010/main" val="636093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8"/>
          <p:cNvGraphicFramePr/>
          <p:nvPr>
            <p:extLst>
              <p:ext uri="{D42A27DB-BD31-4B8C-83A1-F6EECF244321}">
                <p14:modId xmlns:p14="http://schemas.microsoft.com/office/powerpoint/2010/main" val="1458892264"/>
              </p:ext>
            </p:extLst>
          </p:nvPr>
        </p:nvGraphicFramePr>
        <p:xfrm>
          <a:off x="522953" y="1916837"/>
          <a:ext cx="8359265" cy="4553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4 Metin kutusu">
            <a:extLst>
              <a:ext uri="{FF2B5EF4-FFF2-40B4-BE49-F238E27FC236}">
                <a16:creationId xmlns:a16="http://schemas.microsoft.com/office/drawing/2014/main" id="{98EAAD5C-8FC4-48EF-B7AF-995CAB275665}"/>
              </a:ext>
            </a:extLst>
          </p:cNvPr>
          <p:cNvSpPr txBox="1"/>
          <p:nvPr/>
        </p:nvSpPr>
        <p:spPr>
          <a:xfrm>
            <a:off x="683568" y="116632"/>
            <a:ext cx="7776864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20</a:t>
            </a:r>
            <a:r>
              <a:rPr lang="tr-TR" sz="2000" b="1" dirty="0"/>
              <a:t>22</a:t>
            </a:r>
            <a:r>
              <a:rPr lang="en-US" sz="2000" b="1" dirty="0"/>
              <a:t>-202</a:t>
            </a:r>
            <a:r>
              <a:rPr lang="tr-TR" sz="2000" b="1" dirty="0"/>
              <a:t>3</a:t>
            </a:r>
            <a:r>
              <a:rPr lang="en-US" sz="2000" b="1" dirty="0"/>
              <a:t> </a:t>
            </a:r>
            <a:r>
              <a:rPr lang="tr-TR" sz="2000" b="1" dirty="0"/>
              <a:t>YILI İSTİHDAM EDİLEN </a:t>
            </a:r>
            <a:r>
              <a:rPr lang="en-US" sz="2000" b="1" dirty="0"/>
              <a:t>KTM</a:t>
            </a:r>
            <a:r>
              <a:rPr lang="tr-TR" sz="2000" b="1" dirty="0"/>
              <a:t>Ü</a:t>
            </a:r>
            <a:endParaRPr lang="ru-RU" sz="2000" b="1" dirty="0"/>
          </a:p>
          <a:p>
            <a:pPr algn="ctr"/>
            <a:r>
              <a:rPr lang="tr-TR" sz="2000" b="1" dirty="0"/>
              <a:t>LİSANS MEZUNLARININ ALANA GÖRE DAĞILIM ORANLARI</a:t>
            </a:r>
          </a:p>
        </p:txBody>
      </p:sp>
      <p:sp>
        <p:nvSpPr>
          <p:cNvPr id="9" name="5 Metin kutusu">
            <a:extLst>
              <a:ext uri="{FF2B5EF4-FFF2-40B4-BE49-F238E27FC236}">
                <a16:creationId xmlns:a16="http://schemas.microsoft.com/office/drawing/2014/main" id="{45D70C35-135B-466C-AA15-D386CCA0992A}"/>
              </a:ext>
            </a:extLst>
          </p:cNvPr>
          <p:cNvSpPr txBox="1"/>
          <p:nvPr/>
        </p:nvSpPr>
        <p:spPr>
          <a:xfrm>
            <a:off x="251520" y="1026245"/>
            <a:ext cx="3962172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400" b="1" dirty="0"/>
              <a:t>Toplam Anket Yanıtlayan Lisans Mezun Sayısı: 420</a:t>
            </a:r>
          </a:p>
          <a:p>
            <a:r>
              <a:rPr lang="tr-TR" sz="1400" b="1" dirty="0"/>
              <a:t>İstihdam Edilen Mezun Sayı: 237</a:t>
            </a:r>
          </a:p>
          <a:p>
            <a:r>
              <a:rPr lang="tr-TR" sz="1400" b="1" dirty="0"/>
              <a:t>Oranı: % 56</a:t>
            </a:r>
          </a:p>
        </p:txBody>
      </p:sp>
    </p:spTree>
    <p:extLst>
      <p:ext uri="{BB962C8B-B14F-4D97-AF65-F5344CB8AC3E}">
        <p14:creationId xmlns:p14="http://schemas.microsoft.com/office/powerpoint/2010/main" val="818437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1766</TotalTime>
  <Words>337</Words>
  <Application>Microsoft Office PowerPoint</Application>
  <PresentationFormat>Экран (4:3)</PresentationFormat>
  <Paragraphs>69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usr-ktmu</dc:creator>
  <cp:lastModifiedBy>Пользователь</cp:lastModifiedBy>
  <cp:revision>140</cp:revision>
  <dcterms:created xsi:type="dcterms:W3CDTF">2013-06-26T08:13:03Z</dcterms:created>
  <dcterms:modified xsi:type="dcterms:W3CDTF">2024-01-08T05:07:57Z</dcterms:modified>
</cp:coreProperties>
</file>